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0" r:id="rId1"/>
  </p:sldMasterIdLst>
  <p:sldIdLst>
    <p:sldId id="256" r:id="rId2"/>
    <p:sldId id="258" r:id="rId3"/>
    <p:sldId id="259" r:id="rId4"/>
    <p:sldId id="260" r:id="rId5"/>
    <p:sldId id="261" r:id="rId6"/>
    <p:sldId id="262" r:id="rId7"/>
    <p:sldId id="267" r:id="rId8"/>
    <p:sldId id="268" r:id="rId9"/>
    <p:sldId id="269"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5028"/>
  </p:normalViewPr>
  <p:slideViewPr>
    <p:cSldViewPr snapToGrid="0">
      <p:cViewPr varScale="1">
        <p:scale>
          <a:sx n="92" d="100"/>
          <a:sy n="92" d="100"/>
        </p:scale>
        <p:origin x="78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GB"/>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F3EC305D-3657-B543-B113-8E6DDDC84B17}" type="datetimeFigureOut">
              <a:rPr lang="en-GB" smtClean="0"/>
              <a:t>24/09/2023</a:t>
            </a:fld>
            <a:endParaRPr lang="en-GB"/>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GB"/>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B8C2F0FC-3DE3-A142-B447-DBD9210E48EA}" type="slidenum">
              <a:rPr lang="en-GB" smtClean="0"/>
              <a:t>‹#›</a:t>
            </a:fld>
            <a:endParaRPr lang="en-GB"/>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38834259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3EC305D-3657-B543-B113-8E6DDDC84B17}" type="datetimeFigureOut">
              <a:rPr lang="en-GB" smtClean="0"/>
              <a:t>24/09/2023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C2F0FC-3DE3-A142-B447-DBD9210E48EA}" type="slidenum">
              <a:rPr lang="en-GB" smtClean="0"/>
              <a:t>‹#›</a:t>
            </a:fld>
            <a:endParaRPr lang="en-GB"/>
          </a:p>
        </p:txBody>
      </p:sp>
    </p:spTree>
    <p:extLst>
      <p:ext uri="{BB962C8B-B14F-4D97-AF65-F5344CB8AC3E}">
        <p14:creationId xmlns:p14="http://schemas.microsoft.com/office/powerpoint/2010/main" val="2964093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3EC305D-3657-B543-B113-8E6DDDC84B17}" type="datetimeFigureOut">
              <a:rPr lang="en-GB" smtClean="0"/>
              <a:t>24/09/2023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C2F0FC-3DE3-A142-B447-DBD9210E48EA}" type="slidenum">
              <a:rPr lang="en-GB" smtClean="0"/>
              <a:t>‹#›</a:t>
            </a:fld>
            <a:endParaRPr lang="en-GB"/>
          </a:p>
        </p:txBody>
      </p:sp>
    </p:spTree>
    <p:extLst>
      <p:ext uri="{BB962C8B-B14F-4D97-AF65-F5344CB8AC3E}">
        <p14:creationId xmlns:p14="http://schemas.microsoft.com/office/powerpoint/2010/main" val="2762010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3EC305D-3657-B543-B113-8E6DDDC84B17}" type="datetimeFigureOut">
              <a:rPr lang="en-GB" smtClean="0"/>
              <a:t>24/09/2023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C2F0FC-3DE3-A142-B447-DBD9210E48EA}" type="slidenum">
              <a:rPr lang="en-GB" smtClean="0"/>
              <a:t>‹#›</a:t>
            </a:fld>
            <a:endParaRPr lang="en-GB"/>
          </a:p>
        </p:txBody>
      </p:sp>
    </p:spTree>
    <p:extLst>
      <p:ext uri="{BB962C8B-B14F-4D97-AF65-F5344CB8AC3E}">
        <p14:creationId xmlns:p14="http://schemas.microsoft.com/office/powerpoint/2010/main" val="4174846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GB"/>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F3EC305D-3657-B543-B113-8E6DDDC84B17}" type="datetimeFigureOut">
              <a:rPr lang="en-GB" smtClean="0"/>
              <a:t>24/09/2023</a:t>
            </a:fld>
            <a:endParaRPr lang="en-GB"/>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GB"/>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B8C2F0FC-3DE3-A142-B447-DBD9210E48EA}" type="slidenum">
              <a:rPr lang="en-GB" smtClean="0"/>
              <a:t>‹#›</a:t>
            </a:fld>
            <a:endParaRPr lang="en-GB"/>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27124699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GB"/>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F3EC305D-3657-B543-B113-8E6DDDC84B17}" type="datetimeFigureOut">
              <a:rPr lang="en-GB" smtClean="0"/>
              <a:t>24/09/2023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C2F0FC-3DE3-A142-B447-DBD9210E48EA}" type="slidenum">
              <a:rPr lang="en-GB" smtClean="0"/>
              <a:t>‹#›</a:t>
            </a:fld>
            <a:endParaRPr lang="en-GB"/>
          </a:p>
        </p:txBody>
      </p:sp>
    </p:spTree>
    <p:extLst>
      <p:ext uri="{BB962C8B-B14F-4D97-AF65-F5344CB8AC3E}">
        <p14:creationId xmlns:p14="http://schemas.microsoft.com/office/powerpoint/2010/main" val="2935863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GB"/>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3EC305D-3657-B543-B113-8E6DDDC84B17}" type="datetimeFigureOut">
              <a:rPr lang="en-GB" smtClean="0"/>
              <a:t>24/09/2023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8C2F0FC-3DE3-A142-B447-DBD9210E48EA}" type="slidenum">
              <a:rPr lang="en-GB" smtClean="0"/>
              <a:t>‹#›</a:t>
            </a:fld>
            <a:endParaRPr lang="en-GB"/>
          </a:p>
        </p:txBody>
      </p:sp>
    </p:spTree>
    <p:extLst>
      <p:ext uri="{BB962C8B-B14F-4D97-AF65-F5344CB8AC3E}">
        <p14:creationId xmlns:p14="http://schemas.microsoft.com/office/powerpoint/2010/main" val="3076534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F3EC305D-3657-B543-B113-8E6DDDC84B17}" type="datetimeFigureOut">
              <a:rPr lang="en-GB" smtClean="0"/>
              <a:t>24/09/2023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8C2F0FC-3DE3-A142-B447-DBD9210E48EA}" type="slidenum">
              <a:rPr lang="en-GB" smtClean="0"/>
              <a:t>‹#›</a:t>
            </a:fld>
            <a:endParaRPr lang="en-GB"/>
          </a:p>
        </p:txBody>
      </p:sp>
    </p:spTree>
    <p:extLst>
      <p:ext uri="{BB962C8B-B14F-4D97-AF65-F5344CB8AC3E}">
        <p14:creationId xmlns:p14="http://schemas.microsoft.com/office/powerpoint/2010/main" val="3915701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EC305D-3657-B543-B113-8E6DDDC84B17}" type="datetimeFigureOut">
              <a:rPr lang="en-GB" smtClean="0"/>
              <a:t>24/09/2023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8C2F0FC-3DE3-A142-B447-DBD9210E48EA}" type="slidenum">
              <a:rPr lang="en-GB" smtClean="0"/>
              <a:t>‹#›</a:t>
            </a:fld>
            <a:endParaRPr lang="en-GB"/>
          </a:p>
        </p:txBody>
      </p:sp>
    </p:spTree>
    <p:extLst>
      <p:ext uri="{BB962C8B-B14F-4D97-AF65-F5344CB8AC3E}">
        <p14:creationId xmlns:p14="http://schemas.microsoft.com/office/powerpoint/2010/main" val="2572358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GB"/>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3EC305D-3657-B543-B113-8E6DDDC84B17}" type="datetimeFigureOut">
              <a:rPr lang="en-GB" smtClean="0"/>
              <a:t>24/09/2023</a:t>
            </a:fld>
            <a:endParaRPr lang="en-GB"/>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GB"/>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8C2F0FC-3DE3-A142-B447-DBD9210E48EA}" type="slidenum">
              <a:rPr lang="en-GB" smtClean="0"/>
              <a:t>‹#›</a:t>
            </a:fld>
            <a:endParaRPr lang="en-GB"/>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89704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GB"/>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3EC305D-3657-B543-B113-8E6DDDC84B17}" type="datetimeFigureOut">
              <a:rPr lang="en-GB" smtClean="0"/>
              <a:t>24/09/2023</a:t>
            </a:fld>
            <a:endParaRPr lang="en-GB"/>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8C2F0FC-3DE3-A142-B447-DBD9210E48EA}" type="slidenum">
              <a:rPr lang="en-GB" smtClean="0"/>
              <a:t>‹#›</a:t>
            </a:fld>
            <a:endParaRPr lang="en-GB"/>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15197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F3EC305D-3657-B543-B113-8E6DDDC84B17}" type="datetimeFigureOut">
              <a:rPr lang="en-GB" smtClean="0"/>
              <a:t>24/09/2023</a:t>
            </a:fld>
            <a:endParaRPr lang="en-GB"/>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GB"/>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B8C2F0FC-3DE3-A142-B447-DBD9210E48EA}" type="slidenum">
              <a:rPr lang="en-GB" smtClean="0"/>
              <a:t>‹#›</a:t>
            </a:fld>
            <a:endParaRPr lang="en-GB"/>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07023788"/>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3 Reasons to Preach through the Gospel of Mark : 9Marks">
            <a:extLst>
              <a:ext uri="{FF2B5EF4-FFF2-40B4-BE49-F238E27FC236}">
                <a16:creationId xmlns:a16="http://schemas.microsoft.com/office/drawing/2014/main" id="{4CD729C6-D515-14D3-9A06-02D03F42413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316" r="-1" b="-1"/>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0803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A5A2E-00A3-0843-7C6A-A48CC2D98ECC}"/>
              </a:ext>
            </a:extLst>
          </p:cNvPr>
          <p:cNvSpPr>
            <a:spLocks noGrp="1"/>
          </p:cNvSpPr>
          <p:nvPr>
            <p:ph type="title"/>
          </p:nvPr>
        </p:nvSpPr>
        <p:spPr>
          <a:xfrm>
            <a:off x="1371599" y="269157"/>
            <a:ext cx="9601200" cy="1485900"/>
          </a:xfrm>
        </p:spPr>
        <p:txBody>
          <a:bodyPr>
            <a:normAutofit/>
          </a:bodyPr>
          <a:lstStyle/>
          <a:p>
            <a:r>
              <a:rPr lang="en-GB" sz="4000" b="1" dirty="0">
                <a:latin typeface="Century Gothic" panose="020B0502020202020204" pitchFamily="34" charset="0"/>
              </a:rPr>
              <a:t>Putting it into Practice:</a:t>
            </a:r>
          </a:p>
        </p:txBody>
      </p:sp>
      <p:sp>
        <p:nvSpPr>
          <p:cNvPr id="3" name="Content Placeholder 2">
            <a:extLst>
              <a:ext uri="{FF2B5EF4-FFF2-40B4-BE49-F238E27FC236}">
                <a16:creationId xmlns:a16="http://schemas.microsoft.com/office/drawing/2014/main" id="{95E56840-9892-1FC8-E1F1-C2B8503AC517}"/>
              </a:ext>
            </a:extLst>
          </p:cNvPr>
          <p:cNvSpPr>
            <a:spLocks noGrp="1"/>
          </p:cNvSpPr>
          <p:nvPr>
            <p:ph idx="1"/>
          </p:nvPr>
        </p:nvSpPr>
        <p:spPr>
          <a:xfrm>
            <a:off x="1371599" y="1394839"/>
            <a:ext cx="10072256" cy="5194004"/>
          </a:xfrm>
        </p:spPr>
        <p:txBody>
          <a:bodyPr>
            <a:normAutofit fontScale="85000" lnSpcReduction="20000"/>
          </a:bodyPr>
          <a:lstStyle/>
          <a:p>
            <a:pPr marL="0" indent="0">
              <a:buNone/>
            </a:pPr>
            <a:r>
              <a:rPr lang="en-GB" sz="28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Read Mark 1-3 &amp; Mathew 4:1-11 </a:t>
            </a:r>
            <a:endParaRPr lang="en-GB" sz="2800" dirty="0">
              <a:effectLst/>
              <a:latin typeface="Century Gothic" panose="020B0502020202020204" pitchFamily="34" charset="0"/>
              <a:ea typeface="Calibri" panose="020F0502020204030204" pitchFamily="34" charset="0"/>
              <a:cs typeface="Times New Roman" panose="02020603050405020304" pitchFamily="18" charset="0"/>
            </a:endParaRPr>
          </a:p>
          <a:p>
            <a:pPr marL="0" indent="0">
              <a:buNone/>
            </a:pPr>
            <a:endParaRPr lang="en-GB" sz="28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endParaRPr>
          </a:p>
          <a:p>
            <a:pPr marL="0" indent="0">
              <a:buNone/>
            </a:pPr>
            <a:r>
              <a:rPr lang="en-GB" sz="28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Note the stories were Jesus experiences opposition. Does a particular story resonate with you?</a:t>
            </a:r>
            <a:endParaRPr lang="en-GB" sz="2800" dirty="0">
              <a:effectLst/>
              <a:latin typeface="Century Gothic" panose="020B0502020202020204" pitchFamily="34" charset="0"/>
              <a:ea typeface="Calibri" panose="020F0502020204030204" pitchFamily="34" charset="0"/>
              <a:cs typeface="Times New Roman" panose="02020603050405020304" pitchFamily="18" charset="0"/>
            </a:endParaRPr>
          </a:p>
          <a:p>
            <a:pPr marL="0" lvl="0" indent="0">
              <a:buNone/>
            </a:pPr>
            <a:endParaRPr lang="en-GB" sz="28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endParaRPr>
          </a:p>
          <a:p>
            <a:pPr marL="0" lvl="0" indent="0">
              <a:buNone/>
            </a:pPr>
            <a:r>
              <a:rPr lang="en-GB" sz="28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Are </a:t>
            </a:r>
            <a:r>
              <a:rPr lang="en-GB" sz="28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you experiencing </a:t>
            </a:r>
            <a:r>
              <a:rPr lang="en-GB" sz="28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opposition in your life?</a:t>
            </a:r>
            <a:r>
              <a:rPr lang="en-GB" sz="2800" dirty="0">
                <a:latin typeface="Century Gothic" panose="020B0502020202020204" pitchFamily="34" charset="0"/>
                <a:ea typeface="Times New Roman" panose="02020603050405020304" pitchFamily="18" charset="0"/>
                <a:cs typeface="Times New Roman" panose="02020603050405020304" pitchFamily="18" charset="0"/>
              </a:rPr>
              <a:t> </a:t>
            </a:r>
            <a:r>
              <a:rPr lang="en-GB" sz="28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What is the source of this opposition?</a:t>
            </a:r>
            <a:endParaRPr lang="en-GB" sz="2800" dirty="0">
              <a:effectLst/>
              <a:latin typeface="Century Gothic" panose="020B0502020202020204" pitchFamily="34" charset="0"/>
              <a:ea typeface="Calibri" panose="020F0502020204030204" pitchFamily="34" charset="0"/>
              <a:cs typeface="Times New Roman" panose="02020603050405020304" pitchFamily="18" charset="0"/>
            </a:endParaRPr>
          </a:p>
          <a:p>
            <a:pPr lvl="1" indent="-457200">
              <a:buFont typeface="Wingdings" pitchFamily="2" charset="2"/>
              <a:buChar char="§"/>
            </a:pPr>
            <a:r>
              <a:rPr lang="en-GB" sz="2800" i="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The devil, the world or the flesh?</a:t>
            </a:r>
            <a:endParaRPr lang="en-GB" sz="2800" i="0" dirty="0">
              <a:effectLst/>
              <a:latin typeface="Century Gothic" panose="020B0502020202020204" pitchFamily="34" charset="0"/>
              <a:ea typeface="Calibri" panose="020F0502020204030204" pitchFamily="34" charset="0"/>
              <a:cs typeface="Times New Roman" panose="02020603050405020304" pitchFamily="18" charset="0"/>
            </a:endParaRPr>
          </a:p>
          <a:p>
            <a:pPr marL="0" lvl="0" indent="0">
              <a:buNone/>
            </a:pPr>
            <a:endParaRPr lang="en-GB" sz="28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endParaRPr>
          </a:p>
          <a:p>
            <a:pPr marL="0" lvl="0" indent="0">
              <a:buNone/>
            </a:pPr>
            <a:r>
              <a:rPr lang="en-GB" sz="28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What steps can you take to root yourself in:</a:t>
            </a:r>
            <a:endParaRPr lang="en-GB" sz="2800" dirty="0">
              <a:effectLst/>
              <a:latin typeface="Century Gothic" panose="020B0502020202020204" pitchFamily="34" charset="0"/>
              <a:ea typeface="Calibri" panose="020F0502020204030204" pitchFamily="34" charset="0"/>
              <a:cs typeface="Times New Roman" panose="02020603050405020304" pitchFamily="18" charset="0"/>
            </a:endParaRPr>
          </a:p>
          <a:p>
            <a:pPr lvl="1" indent="-457200">
              <a:buFont typeface="Wingdings" pitchFamily="2" charset="2"/>
              <a:buChar char="§"/>
            </a:pPr>
            <a:r>
              <a:rPr lang="en-GB" sz="2800" i="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Truth</a:t>
            </a:r>
            <a:endParaRPr lang="en-GB" sz="2800" i="0" dirty="0">
              <a:effectLst/>
              <a:latin typeface="Century Gothic" panose="020B0502020202020204" pitchFamily="34" charset="0"/>
              <a:ea typeface="Calibri" panose="020F0502020204030204" pitchFamily="34" charset="0"/>
              <a:cs typeface="Times New Roman" panose="02020603050405020304" pitchFamily="18" charset="0"/>
            </a:endParaRPr>
          </a:p>
          <a:p>
            <a:pPr lvl="1" indent="-457200">
              <a:buFont typeface="Wingdings" pitchFamily="2" charset="2"/>
              <a:buChar char="§"/>
            </a:pPr>
            <a:r>
              <a:rPr lang="en-GB" sz="2800" i="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God’s Love</a:t>
            </a:r>
            <a:endParaRPr lang="en-GB" sz="2800" i="0" dirty="0">
              <a:effectLst/>
              <a:latin typeface="Century Gothic" panose="020B0502020202020204" pitchFamily="34" charset="0"/>
              <a:ea typeface="Calibri" panose="020F0502020204030204" pitchFamily="34" charset="0"/>
              <a:cs typeface="Times New Roman" panose="02020603050405020304" pitchFamily="18" charset="0"/>
            </a:endParaRPr>
          </a:p>
          <a:p>
            <a:pPr lvl="1" indent="-457200">
              <a:buFont typeface="Wingdings" pitchFamily="2" charset="2"/>
              <a:buChar char="§"/>
            </a:pPr>
            <a:r>
              <a:rPr lang="en-GB" sz="2800" i="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Divine Purpose</a:t>
            </a:r>
            <a:endParaRPr lang="en-GB" sz="2800" i="0" dirty="0">
              <a:effectLst/>
              <a:latin typeface="Century Gothic" panose="020B0502020202020204" pitchFamily="34" charset="0"/>
              <a:ea typeface="Calibri" panose="020F0502020204030204" pitchFamily="34" charset="0"/>
              <a:cs typeface="Times New Roman" panose="02020603050405020304" pitchFamily="18" charset="0"/>
            </a:endParaRPr>
          </a:p>
          <a:p>
            <a:pPr marL="0" indent="0">
              <a:buNone/>
            </a:pPr>
            <a:endParaRPr lang="en-GB" sz="2800" dirty="0">
              <a:latin typeface="Century Gothic" panose="020B0502020202020204" pitchFamily="34" charset="0"/>
            </a:endParaRPr>
          </a:p>
        </p:txBody>
      </p:sp>
    </p:spTree>
    <p:extLst>
      <p:ext uri="{BB962C8B-B14F-4D97-AF65-F5344CB8AC3E}">
        <p14:creationId xmlns:p14="http://schemas.microsoft.com/office/powerpoint/2010/main" val="4224189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6ED42-9454-B26E-065A-17561C22DC73}"/>
              </a:ext>
            </a:extLst>
          </p:cNvPr>
          <p:cNvSpPr>
            <a:spLocks noGrp="1"/>
          </p:cNvSpPr>
          <p:nvPr>
            <p:ph type="title"/>
          </p:nvPr>
        </p:nvSpPr>
        <p:spPr>
          <a:xfrm>
            <a:off x="1295400" y="2686050"/>
            <a:ext cx="9601200" cy="1485900"/>
          </a:xfrm>
        </p:spPr>
        <p:txBody>
          <a:bodyPr>
            <a:normAutofit fontScale="90000"/>
          </a:bodyPr>
          <a:lstStyle/>
          <a:p>
            <a:pPr algn="r"/>
            <a:r>
              <a:rPr lang="en-GB" sz="6000" b="1" dirty="0">
                <a:latin typeface="Century Gothic" panose="020B0502020202020204" pitchFamily="34" charset="0"/>
              </a:rPr>
              <a:t>Overcoming Opposition</a:t>
            </a:r>
            <a:br>
              <a:rPr lang="en-GB" sz="6000" b="1" dirty="0">
                <a:latin typeface="Century Gothic" panose="020B0502020202020204" pitchFamily="34" charset="0"/>
              </a:rPr>
            </a:br>
            <a:r>
              <a:rPr lang="en-GB" sz="6000" b="1" dirty="0">
                <a:latin typeface="Century Gothic" panose="020B0502020202020204" pitchFamily="34" charset="0"/>
              </a:rPr>
              <a:t>Mark 1-3</a:t>
            </a:r>
          </a:p>
        </p:txBody>
      </p:sp>
    </p:spTree>
    <p:extLst>
      <p:ext uri="{BB962C8B-B14F-4D97-AF65-F5344CB8AC3E}">
        <p14:creationId xmlns:p14="http://schemas.microsoft.com/office/powerpoint/2010/main" val="3475452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C31D47-C30C-B820-2F5B-DFD25CE16404}"/>
              </a:ext>
            </a:extLst>
          </p:cNvPr>
          <p:cNvSpPr>
            <a:spLocks noGrp="1"/>
          </p:cNvSpPr>
          <p:nvPr>
            <p:ph idx="1"/>
          </p:nvPr>
        </p:nvSpPr>
        <p:spPr>
          <a:xfrm>
            <a:off x="941438" y="368709"/>
            <a:ext cx="11042744" cy="6323035"/>
          </a:xfrm>
        </p:spPr>
        <p:txBody>
          <a:bodyPr>
            <a:normAutofit fontScale="92500" lnSpcReduction="20000"/>
          </a:bodyPr>
          <a:lstStyle/>
          <a:p>
            <a:pPr marL="0" indent="0">
              <a:buNone/>
            </a:pPr>
            <a:r>
              <a:rPr lang="en-GB" sz="2600" b="1" dirty="0">
                <a:solidFill>
                  <a:srgbClr val="000000"/>
                </a:solidFill>
                <a:effectLst/>
                <a:latin typeface="Century Gothic" panose="020B0502020202020204" pitchFamily="34" charset="0"/>
                <a:ea typeface="Times New Roman" panose="02020603050405020304" pitchFamily="18" charset="0"/>
              </a:rPr>
              <a:t>(Mark 1:13) Matthew 4:1-12 </a:t>
            </a:r>
            <a:r>
              <a:rPr lang="en-GB" sz="2600" dirty="0">
                <a:solidFill>
                  <a:srgbClr val="000000"/>
                </a:solidFill>
                <a:effectLst/>
                <a:latin typeface="Century Gothic" panose="020B0502020202020204" pitchFamily="34" charset="0"/>
                <a:ea typeface="Times New Roman" panose="02020603050405020304" pitchFamily="18" charset="0"/>
              </a:rPr>
              <a:t>Then Jesus was led by the Spirit into the wilderness to be tempted by the devil. </a:t>
            </a:r>
            <a:r>
              <a:rPr lang="en-GB" sz="2600" b="1" baseline="30000" dirty="0">
                <a:solidFill>
                  <a:srgbClr val="000000"/>
                </a:solidFill>
                <a:effectLst/>
                <a:latin typeface="Century Gothic" panose="020B0502020202020204" pitchFamily="34" charset="0"/>
                <a:ea typeface="Times New Roman" panose="02020603050405020304" pitchFamily="18" charset="0"/>
              </a:rPr>
              <a:t>2 </a:t>
            </a:r>
            <a:r>
              <a:rPr lang="en-GB" sz="2600" dirty="0">
                <a:solidFill>
                  <a:srgbClr val="000000"/>
                </a:solidFill>
                <a:effectLst/>
                <a:latin typeface="Century Gothic" panose="020B0502020202020204" pitchFamily="34" charset="0"/>
                <a:ea typeface="Times New Roman" panose="02020603050405020304" pitchFamily="18" charset="0"/>
              </a:rPr>
              <a:t>After fasting forty days and forty nights, he was hungry. </a:t>
            </a:r>
            <a:r>
              <a:rPr lang="en-GB" sz="2600" b="1" baseline="30000" dirty="0">
                <a:solidFill>
                  <a:srgbClr val="000000"/>
                </a:solidFill>
                <a:effectLst/>
                <a:latin typeface="Century Gothic" panose="020B0502020202020204" pitchFamily="34" charset="0"/>
                <a:ea typeface="Times New Roman" panose="02020603050405020304" pitchFamily="18" charset="0"/>
              </a:rPr>
              <a:t>3 </a:t>
            </a:r>
            <a:r>
              <a:rPr lang="en-GB" sz="2600" dirty="0">
                <a:solidFill>
                  <a:srgbClr val="000000"/>
                </a:solidFill>
                <a:effectLst/>
                <a:latin typeface="Century Gothic" panose="020B0502020202020204" pitchFamily="34" charset="0"/>
                <a:ea typeface="Times New Roman" panose="02020603050405020304" pitchFamily="18" charset="0"/>
              </a:rPr>
              <a:t>The tempter came to him and said, “If you are the Son of God, tell these stones to become bread.”</a:t>
            </a:r>
            <a:r>
              <a:rPr lang="en-GB" sz="2600" b="1" baseline="30000" dirty="0">
                <a:solidFill>
                  <a:srgbClr val="000000"/>
                </a:solidFill>
                <a:effectLst/>
                <a:latin typeface="Century Gothic" panose="020B0502020202020204" pitchFamily="34" charset="0"/>
                <a:ea typeface="Times New Roman" panose="02020603050405020304" pitchFamily="18" charset="0"/>
              </a:rPr>
              <a:t>4 </a:t>
            </a:r>
            <a:r>
              <a:rPr lang="en-GB" sz="2600" dirty="0">
                <a:solidFill>
                  <a:srgbClr val="000000"/>
                </a:solidFill>
                <a:effectLst/>
                <a:latin typeface="Century Gothic" panose="020B0502020202020204" pitchFamily="34" charset="0"/>
                <a:ea typeface="Times New Roman" panose="02020603050405020304" pitchFamily="18" charset="0"/>
              </a:rPr>
              <a:t>Jesus answered, “It is written: ‘Man shall not live on bread alone, but on every word that comes from the mouth of God.’”</a:t>
            </a:r>
            <a:endParaRPr lang="en-GB" sz="2600" dirty="0">
              <a:effectLst/>
              <a:latin typeface="Century Gothic" panose="020B0502020202020204" pitchFamily="34" charset="0"/>
              <a:ea typeface="Times New Roman" panose="02020603050405020304" pitchFamily="18" charset="0"/>
            </a:endParaRPr>
          </a:p>
          <a:p>
            <a:pPr marL="0" indent="0">
              <a:buNone/>
            </a:pPr>
            <a:r>
              <a:rPr lang="en-GB" sz="2600" b="1" baseline="30000" dirty="0">
                <a:solidFill>
                  <a:srgbClr val="000000"/>
                </a:solidFill>
                <a:effectLst/>
                <a:latin typeface="Century Gothic" panose="020B0502020202020204" pitchFamily="34" charset="0"/>
                <a:ea typeface="Times New Roman" panose="02020603050405020304" pitchFamily="18" charset="0"/>
              </a:rPr>
              <a:t>5 </a:t>
            </a:r>
            <a:r>
              <a:rPr lang="en-GB" sz="2600" dirty="0">
                <a:solidFill>
                  <a:srgbClr val="000000"/>
                </a:solidFill>
                <a:effectLst/>
                <a:latin typeface="Century Gothic" panose="020B0502020202020204" pitchFamily="34" charset="0"/>
                <a:ea typeface="Times New Roman" panose="02020603050405020304" pitchFamily="18" charset="0"/>
              </a:rPr>
              <a:t>Then the devil took him to the holy city and had him stand on the highest point of the temple. </a:t>
            </a:r>
            <a:r>
              <a:rPr lang="en-GB" sz="2600" b="1" baseline="30000" dirty="0">
                <a:solidFill>
                  <a:srgbClr val="000000"/>
                </a:solidFill>
                <a:effectLst/>
                <a:latin typeface="Century Gothic" panose="020B0502020202020204" pitchFamily="34" charset="0"/>
                <a:ea typeface="Times New Roman" panose="02020603050405020304" pitchFamily="18" charset="0"/>
              </a:rPr>
              <a:t>6 </a:t>
            </a:r>
            <a:r>
              <a:rPr lang="en-GB" sz="2600" dirty="0">
                <a:solidFill>
                  <a:srgbClr val="000000"/>
                </a:solidFill>
                <a:effectLst/>
                <a:latin typeface="Century Gothic" panose="020B0502020202020204" pitchFamily="34" charset="0"/>
                <a:ea typeface="Times New Roman" panose="02020603050405020304" pitchFamily="18" charset="0"/>
              </a:rPr>
              <a:t>“If you are the Son of God,” he said, “throw yourself down. For it is written:</a:t>
            </a:r>
            <a:endParaRPr lang="en-GB" sz="2600" dirty="0">
              <a:effectLst/>
              <a:latin typeface="Century Gothic" panose="020B0502020202020204" pitchFamily="34" charset="0"/>
              <a:ea typeface="Times New Roman" panose="02020603050405020304" pitchFamily="18" charset="0"/>
            </a:endParaRPr>
          </a:p>
          <a:p>
            <a:pPr marL="0" indent="0">
              <a:buNone/>
            </a:pPr>
            <a:r>
              <a:rPr lang="en-GB" sz="2600" dirty="0">
                <a:solidFill>
                  <a:srgbClr val="000000"/>
                </a:solidFill>
                <a:effectLst/>
                <a:latin typeface="Century Gothic" panose="020B0502020202020204" pitchFamily="34" charset="0"/>
                <a:ea typeface="Times New Roman" panose="02020603050405020304" pitchFamily="18" charset="0"/>
              </a:rPr>
              <a:t>“‘He will command his angels concerning you, and they will lift you up in their hands, so that you will not strike your foot against a stone.’”</a:t>
            </a:r>
            <a:r>
              <a:rPr lang="en-GB" sz="2600" dirty="0">
                <a:latin typeface="Century Gothic" panose="020B0502020202020204" pitchFamily="34" charset="0"/>
                <a:ea typeface="Times New Roman" panose="02020603050405020304" pitchFamily="18" charset="0"/>
              </a:rPr>
              <a:t> </a:t>
            </a:r>
            <a:r>
              <a:rPr lang="en-GB" sz="2600" b="1" baseline="30000" dirty="0">
                <a:solidFill>
                  <a:srgbClr val="000000"/>
                </a:solidFill>
                <a:effectLst/>
                <a:latin typeface="Century Gothic" panose="020B0502020202020204" pitchFamily="34" charset="0"/>
                <a:ea typeface="Times New Roman" panose="02020603050405020304" pitchFamily="18" charset="0"/>
              </a:rPr>
              <a:t>7 </a:t>
            </a:r>
            <a:r>
              <a:rPr lang="en-GB" sz="2600" dirty="0">
                <a:solidFill>
                  <a:srgbClr val="000000"/>
                </a:solidFill>
                <a:effectLst/>
                <a:latin typeface="Century Gothic" panose="020B0502020202020204" pitchFamily="34" charset="0"/>
                <a:ea typeface="Times New Roman" panose="02020603050405020304" pitchFamily="18" charset="0"/>
              </a:rPr>
              <a:t>Jesus answered him, “It is also written: ‘Do not put the Lord your God to the test.’”</a:t>
            </a:r>
            <a:endParaRPr lang="en-GB" sz="2600" dirty="0">
              <a:effectLst/>
              <a:latin typeface="Century Gothic" panose="020B0502020202020204" pitchFamily="34" charset="0"/>
              <a:ea typeface="Times New Roman" panose="02020603050405020304" pitchFamily="18" charset="0"/>
            </a:endParaRPr>
          </a:p>
          <a:p>
            <a:pPr marL="0" indent="0">
              <a:buNone/>
            </a:pPr>
            <a:r>
              <a:rPr lang="en-GB" sz="2600" b="1" baseline="30000" dirty="0">
                <a:solidFill>
                  <a:srgbClr val="000000"/>
                </a:solidFill>
                <a:effectLst/>
                <a:latin typeface="Century Gothic" panose="020B0502020202020204" pitchFamily="34" charset="0"/>
                <a:ea typeface="Times New Roman" panose="02020603050405020304" pitchFamily="18" charset="0"/>
              </a:rPr>
              <a:t>8 </a:t>
            </a:r>
            <a:r>
              <a:rPr lang="en-GB" sz="2600" dirty="0">
                <a:solidFill>
                  <a:srgbClr val="000000"/>
                </a:solidFill>
                <a:effectLst/>
                <a:latin typeface="Century Gothic" panose="020B0502020202020204" pitchFamily="34" charset="0"/>
                <a:ea typeface="Times New Roman" panose="02020603050405020304" pitchFamily="18" charset="0"/>
              </a:rPr>
              <a:t>Again, the devil took him to a very high mountain and showed him all the kingdoms of the world and their splendour. </a:t>
            </a:r>
            <a:r>
              <a:rPr lang="en-GB" sz="2600" b="1" baseline="30000" dirty="0">
                <a:solidFill>
                  <a:srgbClr val="000000"/>
                </a:solidFill>
                <a:effectLst/>
                <a:latin typeface="Century Gothic" panose="020B0502020202020204" pitchFamily="34" charset="0"/>
                <a:ea typeface="Times New Roman" panose="02020603050405020304" pitchFamily="18" charset="0"/>
              </a:rPr>
              <a:t>9 </a:t>
            </a:r>
            <a:r>
              <a:rPr lang="en-GB" sz="2600" dirty="0">
                <a:solidFill>
                  <a:srgbClr val="000000"/>
                </a:solidFill>
                <a:effectLst/>
                <a:latin typeface="Century Gothic" panose="020B0502020202020204" pitchFamily="34" charset="0"/>
                <a:ea typeface="Times New Roman" panose="02020603050405020304" pitchFamily="18" charset="0"/>
              </a:rPr>
              <a:t>“All this I will give you,” he said, “if you will bow down and worship me.” </a:t>
            </a:r>
            <a:r>
              <a:rPr lang="en-GB" sz="2600" b="1" baseline="30000" dirty="0">
                <a:solidFill>
                  <a:srgbClr val="000000"/>
                </a:solidFill>
                <a:effectLst/>
                <a:latin typeface="Century Gothic" panose="020B0502020202020204" pitchFamily="34" charset="0"/>
                <a:ea typeface="Times New Roman" panose="02020603050405020304" pitchFamily="18" charset="0"/>
              </a:rPr>
              <a:t>10 </a:t>
            </a:r>
            <a:r>
              <a:rPr lang="en-GB" sz="2600" dirty="0">
                <a:solidFill>
                  <a:srgbClr val="000000"/>
                </a:solidFill>
                <a:effectLst/>
                <a:latin typeface="Century Gothic" panose="020B0502020202020204" pitchFamily="34" charset="0"/>
                <a:ea typeface="Times New Roman" panose="02020603050405020304" pitchFamily="18" charset="0"/>
              </a:rPr>
              <a:t>Jesus said to him, “Away from me, Satan! For it is written: ‘Worship the Lord your God, and serve him only.’”</a:t>
            </a:r>
            <a:endParaRPr lang="en-GB" sz="2600" dirty="0">
              <a:effectLst/>
              <a:latin typeface="Century Gothic" panose="020B0502020202020204" pitchFamily="34" charset="0"/>
              <a:ea typeface="Times New Roman" panose="02020603050405020304" pitchFamily="18" charset="0"/>
            </a:endParaRPr>
          </a:p>
          <a:p>
            <a:pPr marL="0" indent="0">
              <a:buNone/>
            </a:pPr>
            <a:r>
              <a:rPr lang="en-GB" sz="2600" b="1" baseline="30000" dirty="0">
                <a:solidFill>
                  <a:srgbClr val="000000"/>
                </a:solidFill>
                <a:effectLst/>
                <a:latin typeface="Century Gothic" panose="020B0502020202020204" pitchFamily="34" charset="0"/>
                <a:ea typeface="Times New Roman" panose="02020603050405020304" pitchFamily="18" charset="0"/>
              </a:rPr>
              <a:t>11 </a:t>
            </a:r>
            <a:r>
              <a:rPr lang="en-GB" sz="2600" dirty="0">
                <a:solidFill>
                  <a:srgbClr val="000000"/>
                </a:solidFill>
                <a:effectLst/>
                <a:latin typeface="Century Gothic" panose="020B0502020202020204" pitchFamily="34" charset="0"/>
                <a:ea typeface="Times New Roman" panose="02020603050405020304" pitchFamily="18" charset="0"/>
              </a:rPr>
              <a:t>Then the devil left him, and angels came and attended him.</a:t>
            </a:r>
            <a:endParaRPr lang="en-GB" sz="3200" i="0" dirty="0">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50320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C31D47-C30C-B820-2F5B-DFD25CE16404}"/>
              </a:ext>
            </a:extLst>
          </p:cNvPr>
          <p:cNvSpPr>
            <a:spLocks noGrp="1"/>
          </p:cNvSpPr>
          <p:nvPr>
            <p:ph idx="1"/>
          </p:nvPr>
        </p:nvSpPr>
        <p:spPr>
          <a:xfrm>
            <a:off x="941438" y="368710"/>
            <a:ext cx="10872020" cy="6091084"/>
          </a:xfrm>
        </p:spPr>
        <p:txBody>
          <a:bodyPr>
            <a:normAutofit/>
          </a:bodyPr>
          <a:lstStyle/>
          <a:p>
            <a:pPr marL="0" indent="0">
              <a:buNone/>
            </a:pPr>
            <a:r>
              <a:rPr lang="en-GB" sz="2800" b="1" dirty="0">
                <a:solidFill>
                  <a:srgbClr val="000000"/>
                </a:solidFill>
                <a:effectLst/>
                <a:latin typeface="Century Gothic" panose="020B0502020202020204" pitchFamily="34" charset="0"/>
                <a:ea typeface="Times New Roman" panose="02020603050405020304" pitchFamily="18" charset="0"/>
              </a:rPr>
              <a:t>Mark 3:1-6 </a:t>
            </a:r>
            <a:r>
              <a:rPr lang="en-GB" sz="2800" dirty="0">
                <a:solidFill>
                  <a:srgbClr val="000000"/>
                </a:solidFill>
                <a:effectLst/>
                <a:latin typeface="Century Gothic" panose="020B0502020202020204" pitchFamily="34" charset="0"/>
                <a:ea typeface="Times New Roman" panose="02020603050405020304" pitchFamily="18" charset="0"/>
              </a:rPr>
              <a:t>Another time Jesus went into the synagogue, and a man with a shrivelled hand was there. </a:t>
            </a:r>
            <a:r>
              <a:rPr lang="en-GB" sz="2800" b="1" baseline="30000" dirty="0">
                <a:solidFill>
                  <a:srgbClr val="000000"/>
                </a:solidFill>
                <a:effectLst/>
                <a:latin typeface="Century Gothic" panose="020B0502020202020204" pitchFamily="34" charset="0"/>
                <a:ea typeface="Times New Roman" panose="02020603050405020304" pitchFamily="18" charset="0"/>
              </a:rPr>
              <a:t>2 </a:t>
            </a:r>
            <a:r>
              <a:rPr lang="en-GB" sz="2800" dirty="0">
                <a:solidFill>
                  <a:srgbClr val="000000"/>
                </a:solidFill>
                <a:effectLst/>
                <a:latin typeface="Century Gothic" panose="020B0502020202020204" pitchFamily="34" charset="0"/>
                <a:ea typeface="Times New Roman" panose="02020603050405020304" pitchFamily="18" charset="0"/>
              </a:rPr>
              <a:t>Some of them were looking for a reason to accuse Jesus, so they watched him closely to see if he would heal him on the Sabbath. </a:t>
            </a:r>
            <a:r>
              <a:rPr lang="en-GB" sz="2800" b="1" baseline="30000" dirty="0">
                <a:solidFill>
                  <a:srgbClr val="000000"/>
                </a:solidFill>
                <a:effectLst/>
                <a:latin typeface="Century Gothic" panose="020B0502020202020204" pitchFamily="34" charset="0"/>
                <a:ea typeface="Times New Roman" panose="02020603050405020304" pitchFamily="18" charset="0"/>
              </a:rPr>
              <a:t>3 </a:t>
            </a:r>
            <a:r>
              <a:rPr lang="en-GB" sz="2800" dirty="0">
                <a:solidFill>
                  <a:srgbClr val="000000"/>
                </a:solidFill>
                <a:effectLst/>
                <a:latin typeface="Century Gothic" panose="020B0502020202020204" pitchFamily="34" charset="0"/>
                <a:ea typeface="Times New Roman" panose="02020603050405020304" pitchFamily="18" charset="0"/>
              </a:rPr>
              <a:t>Jesus said to the man with the shrivelled hand, “Stand up in front of everyone.”</a:t>
            </a:r>
            <a:endParaRPr lang="en-GB" sz="2800" dirty="0">
              <a:effectLst/>
              <a:latin typeface="Century Gothic" panose="020B0502020202020204" pitchFamily="34" charset="0"/>
              <a:ea typeface="Times New Roman" panose="02020603050405020304" pitchFamily="18" charset="0"/>
            </a:endParaRPr>
          </a:p>
          <a:p>
            <a:pPr marL="0" indent="0">
              <a:buNone/>
            </a:pPr>
            <a:r>
              <a:rPr lang="en-GB" sz="2800" b="1" baseline="30000" dirty="0">
                <a:solidFill>
                  <a:srgbClr val="000000"/>
                </a:solidFill>
                <a:effectLst/>
                <a:latin typeface="Century Gothic" panose="020B0502020202020204" pitchFamily="34" charset="0"/>
                <a:ea typeface="Times New Roman" panose="02020603050405020304" pitchFamily="18" charset="0"/>
              </a:rPr>
              <a:t>4 </a:t>
            </a:r>
            <a:r>
              <a:rPr lang="en-GB" sz="2800" dirty="0">
                <a:solidFill>
                  <a:srgbClr val="000000"/>
                </a:solidFill>
                <a:effectLst/>
                <a:latin typeface="Century Gothic" panose="020B0502020202020204" pitchFamily="34" charset="0"/>
                <a:ea typeface="Times New Roman" panose="02020603050405020304" pitchFamily="18" charset="0"/>
              </a:rPr>
              <a:t>Then Jesus asked them, “Which is lawful on the Sabbath: to do good or to do evil, to save life or to kill?” But they remained silent.</a:t>
            </a:r>
            <a:endParaRPr lang="en-GB" sz="2800" dirty="0">
              <a:effectLst/>
              <a:latin typeface="Century Gothic" panose="020B0502020202020204" pitchFamily="34" charset="0"/>
              <a:ea typeface="Times New Roman" panose="02020603050405020304" pitchFamily="18" charset="0"/>
            </a:endParaRPr>
          </a:p>
          <a:p>
            <a:pPr marL="0" indent="0">
              <a:buNone/>
            </a:pPr>
            <a:r>
              <a:rPr lang="en-GB" sz="2800" b="1" baseline="30000" dirty="0">
                <a:solidFill>
                  <a:srgbClr val="000000"/>
                </a:solidFill>
                <a:effectLst/>
                <a:latin typeface="Century Gothic" panose="020B0502020202020204" pitchFamily="34" charset="0"/>
                <a:ea typeface="Times New Roman" panose="02020603050405020304" pitchFamily="18" charset="0"/>
              </a:rPr>
              <a:t>5 </a:t>
            </a:r>
            <a:r>
              <a:rPr lang="en-GB" sz="2800" dirty="0">
                <a:solidFill>
                  <a:srgbClr val="000000"/>
                </a:solidFill>
                <a:effectLst/>
                <a:latin typeface="Century Gothic" panose="020B0502020202020204" pitchFamily="34" charset="0"/>
                <a:ea typeface="Times New Roman" panose="02020603050405020304" pitchFamily="18" charset="0"/>
              </a:rPr>
              <a:t>He looked around at them in anger and, deeply distressed at their stubborn hearts, said to the man, “Stretch out your hand.” He stretched it out, and his hand was completely restored. </a:t>
            </a:r>
            <a:r>
              <a:rPr lang="en-GB" sz="2800" b="1" baseline="30000" dirty="0">
                <a:solidFill>
                  <a:srgbClr val="000000"/>
                </a:solidFill>
                <a:effectLst/>
                <a:latin typeface="Century Gothic" panose="020B0502020202020204" pitchFamily="34" charset="0"/>
                <a:ea typeface="Times New Roman" panose="02020603050405020304" pitchFamily="18" charset="0"/>
              </a:rPr>
              <a:t>6 </a:t>
            </a:r>
            <a:r>
              <a:rPr lang="en-GB" sz="2800" dirty="0">
                <a:solidFill>
                  <a:srgbClr val="000000"/>
                </a:solidFill>
                <a:effectLst/>
                <a:latin typeface="Century Gothic" panose="020B0502020202020204" pitchFamily="34" charset="0"/>
                <a:ea typeface="Times New Roman" panose="02020603050405020304" pitchFamily="18" charset="0"/>
              </a:rPr>
              <a:t>Then the Pharisees went out and began to plot with the Herodians how they might kill Jesus.</a:t>
            </a:r>
            <a:endParaRPr lang="en-GB" sz="2800" dirty="0">
              <a:effectLst/>
              <a:latin typeface="Century Gothic" panose="020B0502020202020204" pitchFamily="34" charset="0"/>
              <a:ea typeface="Times New Roman" panose="02020603050405020304" pitchFamily="18" charset="0"/>
            </a:endParaRPr>
          </a:p>
          <a:p>
            <a:pPr marL="457200" lvl="1" indent="0">
              <a:buNone/>
            </a:pPr>
            <a:endParaRPr lang="en-GB" sz="3200" i="0" dirty="0">
              <a:effectLst/>
              <a:latin typeface="Century Gothic" panose="020B050202020202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968277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C31D47-C30C-B820-2F5B-DFD25CE16404}"/>
              </a:ext>
            </a:extLst>
          </p:cNvPr>
          <p:cNvSpPr>
            <a:spLocks noGrp="1"/>
          </p:cNvSpPr>
          <p:nvPr>
            <p:ph idx="1"/>
          </p:nvPr>
        </p:nvSpPr>
        <p:spPr>
          <a:xfrm>
            <a:off x="941438" y="368710"/>
            <a:ext cx="10872020" cy="6091084"/>
          </a:xfrm>
        </p:spPr>
        <p:txBody>
          <a:bodyPr>
            <a:normAutofit fontScale="92500" lnSpcReduction="20000"/>
          </a:bodyPr>
          <a:lstStyle/>
          <a:p>
            <a:pPr marL="0" indent="0">
              <a:buNone/>
            </a:pPr>
            <a:r>
              <a:rPr lang="en-GB" sz="2800" b="1" dirty="0">
                <a:solidFill>
                  <a:srgbClr val="000000"/>
                </a:solidFill>
                <a:effectLst/>
                <a:latin typeface="Century Gothic" panose="020B0502020202020204" pitchFamily="34" charset="0"/>
                <a:ea typeface="Times New Roman" panose="02020603050405020304" pitchFamily="18" charset="0"/>
              </a:rPr>
              <a:t>Mark 3:20-30 </a:t>
            </a:r>
            <a:r>
              <a:rPr lang="en-GB" sz="2800" b="1" baseline="30000" dirty="0">
                <a:solidFill>
                  <a:srgbClr val="000000"/>
                </a:solidFill>
                <a:effectLst/>
                <a:latin typeface="Century Gothic" panose="020B0502020202020204" pitchFamily="34" charset="0"/>
                <a:ea typeface="Times New Roman" panose="02020603050405020304" pitchFamily="18" charset="0"/>
              </a:rPr>
              <a:t>20 </a:t>
            </a:r>
            <a:r>
              <a:rPr lang="en-GB" sz="2800" dirty="0">
                <a:solidFill>
                  <a:srgbClr val="000000"/>
                </a:solidFill>
                <a:effectLst/>
                <a:latin typeface="Century Gothic" panose="020B0502020202020204" pitchFamily="34" charset="0"/>
                <a:ea typeface="Times New Roman" panose="02020603050405020304" pitchFamily="18" charset="0"/>
              </a:rPr>
              <a:t>Then Jesus entered a house, and again a crowd gathered, so that he and his disciples were not even able to eat. </a:t>
            </a:r>
            <a:r>
              <a:rPr lang="en-GB" sz="2800" b="1" baseline="30000" dirty="0">
                <a:solidFill>
                  <a:srgbClr val="000000"/>
                </a:solidFill>
                <a:effectLst/>
                <a:latin typeface="Century Gothic" panose="020B0502020202020204" pitchFamily="34" charset="0"/>
                <a:ea typeface="Times New Roman" panose="02020603050405020304" pitchFamily="18" charset="0"/>
              </a:rPr>
              <a:t>21 </a:t>
            </a:r>
            <a:r>
              <a:rPr lang="en-GB" sz="2800" dirty="0">
                <a:solidFill>
                  <a:srgbClr val="000000"/>
                </a:solidFill>
                <a:effectLst/>
                <a:latin typeface="Century Gothic" panose="020B0502020202020204" pitchFamily="34" charset="0"/>
                <a:ea typeface="Times New Roman" panose="02020603050405020304" pitchFamily="18" charset="0"/>
              </a:rPr>
              <a:t>When his family heard about this, they went to take charge of him, for they said, “He is out of his mind.”</a:t>
            </a:r>
            <a:endParaRPr lang="en-GB" sz="2800" dirty="0">
              <a:effectLst/>
              <a:latin typeface="Century Gothic" panose="020B0502020202020204" pitchFamily="34" charset="0"/>
              <a:ea typeface="Times New Roman" panose="02020603050405020304" pitchFamily="18" charset="0"/>
            </a:endParaRPr>
          </a:p>
          <a:p>
            <a:pPr marL="0" indent="0">
              <a:buNone/>
            </a:pPr>
            <a:r>
              <a:rPr lang="en-GB" sz="2800" b="1" baseline="30000" dirty="0">
                <a:solidFill>
                  <a:srgbClr val="000000"/>
                </a:solidFill>
                <a:effectLst/>
                <a:latin typeface="Century Gothic" panose="020B0502020202020204" pitchFamily="34" charset="0"/>
                <a:ea typeface="Times New Roman" panose="02020603050405020304" pitchFamily="18" charset="0"/>
              </a:rPr>
              <a:t>22 </a:t>
            </a:r>
            <a:r>
              <a:rPr lang="en-GB" sz="2800" dirty="0">
                <a:solidFill>
                  <a:srgbClr val="000000"/>
                </a:solidFill>
                <a:effectLst/>
                <a:latin typeface="Century Gothic" panose="020B0502020202020204" pitchFamily="34" charset="0"/>
                <a:ea typeface="Times New Roman" panose="02020603050405020304" pitchFamily="18" charset="0"/>
              </a:rPr>
              <a:t>And the teachers of the law who came down from Jerusalem said, “He is possessed by </a:t>
            </a:r>
            <a:r>
              <a:rPr lang="en-GB" sz="2800" dirty="0" err="1">
                <a:solidFill>
                  <a:srgbClr val="000000"/>
                </a:solidFill>
                <a:effectLst/>
                <a:latin typeface="Century Gothic" panose="020B0502020202020204" pitchFamily="34" charset="0"/>
                <a:ea typeface="Times New Roman" panose="02020603050405020304" pitchFamily="18" charset="0"/>
              </a:rPr>
              <a:t>Beelzebul</a:t>
            </a:r>
            <a:r>
              <a:rPr lang="en-GB" sz="2800" dirty="0">
                <a:solidFill>
                  <a:srgbClr val="000000"/>
                </a:solidFill>
                <a:effectLst/>
                <a:latin typeface="Century Gothic" panose="020B0502020202020204" pitchFamily="34" charset="0"/>
                <a:ea typeface="Times New Roman" panose="02020603050405020304" pitchFamily="18" charset="0"/>
              </a:rPr>
              <a:t>! By the prince of demons he is driving out demons.”</a:t>
            </a:r>
            <a:endParaRPr lang="en-GB" sz="2800" dirty="0">
              <a:effectLst/>
              <a:latin typeface="Century Gothic" panose="020B0502020202020204" pitchFamily="34" charset="0"/>
              <a:ea typeface="Times New Roman" panose="02020603050405020304" pitchFamily="18" charset="0"/>
            </a:endParaRPr>
          </a:p>
          <a:p>
            <a:pPr marL="0" indent="0">
              <a:buNone/>
            </a:pPr>
            <a:r>
              <a:rPr lang="en-GB" sz="2800" b="1" baseline="30000" dirty="0">
                <a:solidFill>
                  <a:srgbClr val="000000"/>
                </a:solidFill>
                <a:effectLst/>
                <a:latin typeface="Century Gothic" panose="020B0502020202020204" pitchFamily="34" charset="0"/>
                <a:ea typeface="Times New Roman" panose="02020603050405020304" pitchFamily="18" charset="0"/>
              </a:rPr>
              <a:t>23 </a:t>
            </a:r>
            <a:r>
              <a:rPr lang="en-GB" sz="2800" dirty="0">
                <a:solidFill>
                  <a:srgbClr val="000000"/>
                </a:solidFill>
                <a:effectLst/>
                <a:latin typeface="Century Gothic" panose="020B0502020202020204" pitchFamily="34" charset="0"/>
                <a:ea typeface="Times New Roman" panose="02020603050405020304" pitchFamily="18" charset="0"/>
              </a:rPr>
              <a:t>So Jesus called them over to him and began to speak to them in parables: “How can Satan drive out Satan? </a:t>
            </a:r>
            <a:r>
              <a:rPr lang="en-GB" sz="2800" b="1" baseline="30000" dirty="0">
                <a:solidFill>
                  <a:srgbClr val="000000"/>
                </a:solidFill>
                <a:effectLst/>
                <a:latin typeface="Century Gothic" panose="020B0502020202020204" pitchFamily="34" charset="0"/>
                <a:ea typeface="Times New Roman" panose="02020603050405020304" pitchFamily="18" charset="0"/>
              </a:rPr>
              <a:t>24 </a:t>
            </a:r>
            <a:r>
              <a:rPr lang="en-GB" sz="2800" dirty="0">
                <a:solidFill>
                  <a:srgbClr val="000000"/>
                </a:solidFill>
                <a:effectLst/>
                <a:latin typeface="Century Gothic" panose="020B0502020202020204" pitchFamily="34" charset="0"/>
                <a:ea typeface="Times New Roman" panose="02020603050405020304" pitchFamily="18" charset="0"/>
              </a:rPr>
              <a:t>If a kingdom is divided against itself, that kingdom cannot stand. </a:t>
            </a:r>
            <a:r>
              <a:rPr lang="en-GB" sz="2800" b="1" baseline="30000" dirty="0">
                <a:solidFill>
                  <a:srgbClr val="000000"/>
                </a:solidFill>
                <a:effectLst/>
                <a:latin typeface="Century Gothic" panose="020B0502020202020204" pitchFamily="34" charset="0"/>
                <a:ea typeface="Times New Roman" panose="02020603050405020304" pitchFamily="18" charset="0"/>
              </a:rPr>
              <a:t>25 </a:t>
            </a:r>
            <a:r>
              <a:rPr lang="en-GB" sz="2800" dirty="0">
                <a:solidFill>
                  <a:srgbClr val="000000"/>
                </a:solidFill>
                <a:effectLst/>
                <a:latin typeface="Century Gothic" panose="020B0502020202020204" pitchFamily="34" charset="0"/>
                <a:ea typeface="Times New Roman" panose="02020603050405020304" pitchFamily="18" charset="0"/>
              </a:rPr>
              <a:t>If a house is divided against itself, that house cannot stand. </a:t>
            </a:r>
            <a:r>
              <a:rPr lang="en-GB" sz="2800" b="1" baseline="30000" dirty="0">
                <a:solidFill>
                  <a:srgbClr val="000000"/>
                </a:solidFill>
                <a:effectLst/>
                <a:latin typeface="Century Gothic" panose="020B0502020202020204" pitchFamily="34" charset="0"/>
                <a:ea typeface="Times New Roman" panose="02020603050405020304" pitchFamily="18" charset="0"/>
              </a:rPr>
              <a:t>26 </a:t>
            </a:r>
            <a:r>
              <a:rPr lang="en-GB" sz="2800" dirty="0">
                <a:solidFill>
                  <a:srgbClr val="000000"/>
                </a:solidFill>
                <a:effectLst/>
                <a:latin typeface="Century Gothic" panose="020B0502020202020204" pitchFamily="34" charset="0"/>
                <a:ea typeface="Times New Roman" panose="02020603050405020304" pitchFamily="18" charset="0"/>
              </a:rPr>
              <a:t>And if Satan opposes himself and is divided, he cannot stand; his end has come. </a:t>
            </a:r>
            <a:r>
              <a:rPr lang="en-GB" sz="2800" b="1" baseline="30000" dirty="0">
                <a:solidFill>
                  <a:srgbClr val="000000"/>
                </a:solidFill>
                <a:effectLst/>
                <a:latin typeface="Century Gothic" panose="020B0502020202020204" pitchFamily="34" charset="0"/>
                <a:ea typeface="Times New Roman" panose="02020603050405020304" pitchFamily="18" charset="0"/>
              </a:rPr>
              <a:t>27 </a:t>
            </a:r>
            <a:r>
              <a:rPr lang="en-GB" sz="2800" dirty="0">
                <a:solidFill>
                  <a:srgbClr val="000000"/>
                </a:solidFill>
                <a:effectLst/>
                <a:latin typeface="Century Gothic" panose="020B0502020202020204" pitchFamily="34" charset="0"/>
                <a:ea typeface="Times New Roman" panose="02020603050405020304" pitchFamily="18" charset="0"/>
              </a:rPr>
              <a:t>In fact, no one can enter a strong man’s house without first tying him up. Then he can plunder the strong man’s house. </a:t>
            </a:r>
            <a:r>
              <a:rPr lang="en-GB" sz="2800" b="1" baseline="30000" dirty="0">
                <a:solidFill>
                  <a:srgbClr val="000000"/>
                </a:solidFill>
                <a:effectLst/>
                <a:latin typeface="Century Gothic" panose="020B0502020202020204" pitchFamily="34" charset="0"/>
                <a:ea typeface="Times New Roman" panose="02020603050405020304" pitchFamily="18" charset="0"/>
              </a:rPr>
              <a:t>28 </a:t>
            </a:r>
            <a:r>
              <a:rPr lang="en-GB" sz="2800" dirty="0">
                <a:solidFill>
                  <a:srgbClr val="000000"/>
                </a:solidFill>
                <a:effectLst/>
                <a:latin typeface="Century Gothic" panose="020B0502020202020204" pitchFamily="34" charset="0"/>
                <a:ea typeface="Times New Roman" panose="02020603050405020304" pitchFamily="18" charset="0"/>
              </a:rPr>
              <a:t>Truly I tell you, people can be forgiven all their sins and every slander they utter, </a:t>
            </a:r>
            <a:r>
              <a:rPr lang="en-GB" sz="2800" b="1" baseline="30000" dirty="0">
                <a:solidFill>
                  <a:srgbClr val="000000"/>
                </a:solidFill>
                <a:effectLst/>
                <a:latin typeface="Century Gothic" panose="020B0502020202020204" pitchFamily="34" charset="0"/>
                <a:ea typeface="Times New Roman" panose="02020603050405020304" pitchFamily="18" charset="0"/>
              </a:rPr>
              <a:t>29 </a:t>
            </a:r>
            <a:r>
              <a:rPr lang="en-GB" sz="2800" dirty="0">
                <a:solidFill>
                  <a:srgbClr val="000000"/>
                </a:solidFill>
                <a:effectLst/>
                <a:latin typeface="Century Gothic" panose="020B0502020202020204" pitchFamily="34" charset="0"/>
                <a:ea typeface="Times New Roman" panose="02020603050405020304" pitchFamily="18" charset="0"/>
              </a:rPr>
              <a:t>but whoever blasphemes against the Holy Spirit will never be forgiven; they are guilty of an eternal sin.”</a:t>
            </a:r>
            <a:endParaRPr lang="en-GB" sz="2800" dirty="0">
              <a:effectLst/>
              <a:latin typeface="Century Gothic" panose="020B0502020202020204" pitchFamily="34" charset="0"/>
              <a:ea typeface="Times New Roman" panose="02020603050405020304" pitchFamily="18" charset="0"/>
            </a:endParaRPr>
          </a:p>
          <a:p>
            <a:pPr marL="0" indent="0">
              <a:buNone/>
            </a:pPr>
            <a:r>
              <a:rPr lang="en-GB" sz="2800" b="1" baseline="30000" dirty="0">
                <a:solidFill>
                  <a:srgbClr val="000000"/>
                </a:solidFill>
                <a:effectLst/>
                <a:latin typeface="Century Gothic" panose="020B0502020202020204" pitchFamily="34" charset="0"/>
                <a:ea typeface="Times New Roman" panose="02020603050405020304" pitchFamily="18" charset="0"/>
              </a:rPr>
              <a:t>30 </a:t>
            </a:r>
            <a:r>
              <a:rPr lang="en-GB" sz="2800" dirty="0">
                <a:solidFill>
                  <a:srgbClr val="000000"/>
                </a:solidFill>
                <a:effectLst/>
                <a:latin typeface="Century Gothic" panose="020B0502020202020204" pitchFamily="34" charset="0"/>
                <a:ea typeface="Times New Roman" panose="02020603050405020304" pitchFamily="18" charset="0"/>
              </a:rPr>
              <a:t>He said this because they were saying, “He has an impure spirit.”</a:t>
            </a:r>
            <a:endParaRPr lang="en-GB" sz="2800" dirty="0">
              <a:effectLst/>
              <a:latin typeface="Century Gothic" panose="020B0502020202020204" pitchFamily="34" charset="0"/>
              <a:ea typeface="Times New Roman" panose="02020603050405020304" pitchFamily="18" charset="0"/>
            </a:endParaRPr>
          </a:p>
          <a:p>
            <a:pPr marL="457200" lvl="1" indent="0">
              <a:buNone/>
            </a:pPr>
            <a:endParaRPr lang="en-GB" sz="3200" i="0" dirty="0">
              <a:effectLst/>
              <a:latin typeface="Century Gothic" panose="020B050202020202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353342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C31D47-C30C-B820-2F5B-DFD25CE16404}"/>
              </a:ext>
            </a:extLst>
          </p:cNvPr>
          <p:cNvSpPr>
            <a:spLocks noGrp="1"/>
          </p:cNvSpPr>
          <p:nvPr>
            <p:ph idx="1"/>
          </p:nvPr>
        </p:nvSpPr>
        <p:spPr>
          <a:xfrm>
            <a:off x="1319980" y="2112820"/>
            <a:ext cx="10872020" cy="1780310"/>
          </a:xfrm>
        </p:spPr>
        <p:txBody>
          <a:bodyPr>
            <a:normAutofit fontScale="92500"/>
          </a:bodyPr>
          <a:lstStyle/>
          <a:p>
            <a:pPr marL="342900" lvl="0" indent="-342900">
              <a:buFont typeface="+mj-lt"/>
              <a:buAutoNum type="arabicPeriod"/>
            </a:pPr>
            <a:r>
              <a:rPr lang="en-GB" sz="3200" dirty="0">
                <a:solidFill>
                  <a:srgbClr val="000000"/>
                </a:solidFill>
                <a:effectLst/>
                <a:latin typeface="Century Gothic" panose="020B0502020202020204" pitchFamily="34" charset="0"/>
                <a:ea typeface="Times New Roman" panose="02020603050405020304" pitchFamily="18" charset="0"/>
              </a:rPr>
              <a:t>The devil (and demonic spirits)</a:t>
            </a:r>
            <a:endParaRPr lang="en-GB" sz="3200" dirty="0">
              <a:effectLst/>
              <a:latin typeface="Century Gothic" panose="020B0502020202020204" pitchFamily="34" charset="0"/>
              <a:ea typeface="Times New Roman" panose="02020603050405020304" pitchFamily="18" charset="0"/>
            </a:endParaRPr>
          </a:p>
          <a:p>
            <a:pPr marL="342900" lvl="0" indent="-342900">
              <a:buFont typeface="+mj-lt"/>
              <a:buAutoNum type="arabicPeriod"/>
            </a:pPr>
            <a:r>
              <a:rPr lang="en-GB" sz="3200" dirty="0">
                <a:solidFill>
                  <a:srgbClr val="000000"/>
                </a:solidFill>
                <a:effectLst/>
                <a:latin typeface="Century Gothic" panose="020B0502020202020204" pitchFamily="34" charset="0"/>
                <a:ea typeface="Times New Roman" panose="02020603050405020304" pitchFamily="18" charset="0"/>
              </a:rPr>
              <a:t>The world (the prevailing systems of thought/worldview)</a:t>
            </a:r>
            <a:endParaRPr lang="en-GB" sz="3200" dirty="0">
              <a:effectLst/>
              <a:latin typeface="Century Gothic" panose="020B0502020202020204" pitchFamily="34" charset="0"/>
              <a:ea typeface="Times New Roman" panose="02020603050405020304" pitchFamily="18" charset="0"/>
            </a:endParaRPr>
          </a:p>
          <a:p>
            <a:pPr marL="342900" lvl="0" indent="-342900">
              <a:buFont typeface="+mj-lt"/>
              <a:buAutoNum type="arabicPeriod"/>
            </a:pPr>
            <a:r>
              <a:rPr lang="en-GB" sz="3200" dirty="0">
                <a:solidFill>
                  <a:srgbClr val="000000"/>
                </a:solidFill>
                <a:effectLst/>
                <a:latin typeface="Century Gothic" panose="020B0502020202020204" pitchFamily="34" charset="0"/>
                <a:ea typeface="Times New Roman" panose="02020603050405020304" pitchFamily="18" charset="0"/>
              </a:rPr>
              <a:t>The flesh (internal disordered desires – sin)</a:t>
            </a:r>
            <a:endParaRPr lang="en-GB" sz="3200" dirty="0">
              <a:effectLst/>
              <a:latin typeface="Century Gothic" panose="020B0502020202020204" pitchFamily="34" charset="0"/>
              <a:ea typeface="Times New Roman" panose="02020603050405020304" pitchFamily="18" charset="0"/>
            </a:endParaRPr>
          </a:p>
          <a:p>
            <a:pPr marL="457200" lvl="1" indent="0">
              <a:buNone/>
            </a:pPr>
            <a:endParaRPr lang="en-GB" sz="2800" i="0" dirty="0">
              <a:effectLst/>
              <a:latin typeface="Century Gothic" panose="020B0502020202020204" pitchFamily="34" charset="0"/>
              <a:ea typeface="Times New Roman" panose="02020603050405020304" pitchFamily="18" charset="0"/>
            </a:endParaRPr>
          </a:p>
          <a:p>
            <a:pPr marL="457200" lvl="1" indent="0">
              <a:buNone/>
            </a:pPr>
            <a:endParaRPr lang="en-GB" sz="3200" i="0" dirty="0">
              <a:effectLst/>
              <a:latin typeface="Century Gothic" panose="020B0502020202020204" pitchFamily="34" charset="0"/>
              <a:ea typeface="Calibri" panose="020F0502020204030204" pitchFamily="34" charset="0"/>
              <a:cs typeface="Times New Roman" panose="02020603050405020304" pitchFamily="18" charset="0"/>
            </a:endParaRPr>
          </a:p>
          <a:p>
            <a:endParaRPr lang="en-GB" dirty="0"/>
          </a:p>
        </p:txBody>
      </p:sp>
      <p:sp>
        <p:nvSpPr>
          <p:cNvPr id="2" name="Content Placeholder 2">
            <a:extLst>
              <a:ext uri="{FF2B5EF4-FFF2-40B4-BE49-F238E27FC236}">
                <a16:creationId xmlns:a16="http://schemas.microsoft.com/office/drawing/2014/main" id="{93A7AC82-B9F9-3668-E3E0-0C967DBA8368}"/>
              </a:ext>
            </a:extLst>
          </p:cNvPr>
          <p:cNvSpPr txBox="1">
            <a:spLocks/>
          </p:cNvSpPr>
          <p:nvPr/>
        </p:nvSpPr>
        <p:spPr>
          <a:xfrm>
            <a:off x="659990" y="332510"/>
            <a:ext cx="10872020" cy="1780310"/>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457200" lvl="1" indent="0">
              <a:buFont typeface="Franklin Gothic Book" panose="020B0503020102020204" pitchFamily="34" charset="0"/>
              <a:buNone/>
            </a:pPr>
            <a:r>
              <a:rPr lang="en-GB" sz="4800" b="1" i="0" dirty="0">
                <a:latin typeface="Century Gothic" panose="020B0502020202020204" pitchFamily="34" charset="0"/>
                <a:ea typeface="Times New Roman" panose="02020603050405020304" pitchFamily="18" charset="0"/>
              </a:rPr>
              <a:t>Sources of Opposition:</a:t>
            </a:r>
          </a:p>
          <a:p>
            <a:pPr marL="457200" lvl="1" indent="0">
              <a:buFont typeface="Franklin Gothic Book" panose="020B0503020102020204" pitchFamily="34" charset="0"/>
              <a:buNone/>
            </a:pPr>
            <a:endParaRPr lang="en-GB" sz="3200" i="0" dirty="0">
              <a:latin typeface="Century Gothic" panose="020B050202020202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038618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C31D47-C30C-B820-2F5B-DFD25CE16404}"/>
              </a:ext>
            </a:extLst>
          </p:cNvPr>
          <p:cNvSpPr>
            <a:spLocks noGrp="1"/>
          </p:cNvSpPr>
          <p:nvPr>
            <p:ph idx="1"/>
          </p:nvPr>
        </p:nvSpPr>
        <p:spPr>
          <a:xfrm>
            <a:off x="1319980" y="2112820"/>
            <a:ext cx="10212030" cy="4080162"/>
          </a:xfrm>
        </p:spPr>
        <p:txBody>
          <a:bodyPr>
            <a:normAutofit fontScale="92500" lnSpcReduction="10000"/>
          </a:bodyPr>
          <a:lstStyle/>
          <a:p>
            <a:pPr lvl="1" indent="-457200">
              <a:buFont typeface="Wingdings" pitchFamily="2" charset="2"/>
              <a:buChar char="§"/>
            </a:pPr>
            <a:r>
              <a:rPr lang="en-GB" sz="3000" i="0" dirty="0">
                <a:effectLst/>
                <a:latin typeface="Century Gothic" panose="020B0502020202020204" pitchFamily="34" charset="0"/>
                <a:ea typeface="Times New Roman" panose="02020603050405020304" pitchFamily="18" charset="0"/>
              </a:rPr>
              <a:t>Mark 4 Parable of the Sower.</a:t>
            </a:r>
          </a:p>
          <a:p>
            <a:pPr lvl="1" indent="-457200">
              <a:buFont typeface="Wingdings" pitchFamily="2" charset="2"/>
              <a:buChar char="§"/>
            </a:pPr>
            <a:r>
              <a:rPr lang="en-GB" sz="3000" i="0" dirty="0">
                <a:solidFill>
                  <a:srgbClr val="000000"/>
                </a:solidFill>
                <a:effectLst/>
                <a:latin typeface="Century Gothic" panose="020B0502020202020204" pitchFamily="34" charset="0"/>
                <a:ea typeface="Times New Roman" panose="02020603050405020304" pitchFamily="18" charset="0"/>
              </a:rPr>
              <a:t>In Ephesians 2:1-4 As for you, you were dead in your transgressions and sins, </a:t>
            </a:r>
            <a:r>
              <a:rPr lang="en-GB" sz="3000" b="1" i="0" baseline="30000" dirty="0">
                <a:solidFill>
                  <a:srgbClr val="000000"/>
                </a:solidFill>
                <a:effectLst/>
                <a:latin typeface="Century Gothic" panose="020B0502020202020204" pitchFamily="34" charset="0"/>
                <a:ea typeface="Times New Roman" panose="02020603050405020304" pitchFamily="18" charset="0"/>
              </a:rPr>
              <a:t>2 </a:t>
            </a:r>
            <a:r>
              <a:rPr lang="en-GB" sz="3000" i="0" dirty="0">
                <a:solidFill>
                  <a:srgbClr val="000000"/>
                </a:solidFill>
                <a:effectLst/>
                <a:latin typeface="Century Gothic" panose="020B0502020202020204" pitchFamily="34" charset="0"/>
                <a:ea typeface="Times New Roman" panose="02020603050405020304" pitchFamily="18" charset="0"/>
              </a:rPr>
              <a:t>in which you used to live when you followed the ways of this world and of the ruler of the kingdom of the air, the spirit who is now at work in those who are disobedient. </a:t>
            </a:r>
            <a:r>
              <a:rPr lang="en-GB" sz="3000" b="1" i="0" baseline="30000" dirty="0">
                <a:solidFill>
                  <a:srgbClr val="000000"/>
                </a:solidFill>
                <a:effectLst/>
                <a:latin typeface="Century Gothic" panose="020B0502020202020204" pitchFamily="34" charset="0"/>
                <a:ea typeface="Times New Roman" panose="02020603050405020304" pitchFamily="18" charset="0"/>
              </a:rPr>
              <a:t>3 </a:t>
            </a:r>
            <a:r>
              <a:rPr lang="en-GB" sz="3000" i="0" dirty="0">
                <a:solidFill>
                  <a:srgbClr val="000000"/>
                </a:solidFill>
                <a:effectLst/>
                <a:latin typeface="Century Gothic" panose="020B0502020202020204" pitchFamily="34" charset="0"/>
                <a:ea typeface="Times New Roman" panose="02020603050405020304" pitchFamily="18" charset="0"/>
              </a:rPr>
              <a:t>All of us also lived among them at one time, gratifying the cravings of our flesh and following its desires and thoughts. Like the rest, we were by nature deserving of wrath.</a:t>
            </a:r>
            <a:endParaRPr lang="en-GB" sz="3000" i="0" dirty="0">
              <a:effectLst/>
              <a:latin typeface="Century Gothic" panose="020B0502020202020204" pitchFamily="34" charset="0"/>
              <a:ea typeface="Times New Roman" panose="02020603050405020304" pitchFamily="18" charset="0"/>
            </a:endParaRPr>
          </a:p>
          <a:p>
            <a:pPr lvl="1" indent="-457200"/>
            <a:endParaRPr lang="en-GB" sz="2600" dirty="0">
              <a:latin typeface="Century Gothic" panose="020B0502020202020204" pitchFamily="34" charset="0"/>
              <a:ea typeface="Times New Roman" panose="02020603050405020304" pitchFamily="18" charset="0"/>
            </a:endParaRPr>
          </a:p>
          <a:p>
            <a:pPr lvl="2" indent="-457200"/>
            <a:endParaRPr lang="en-GB" sz="2600" i="0" dirty="0">
              <a:effectLst/>
              <a:latin typeface="Century Gothic" panose="020B0502020202020204" pitchFamily="34" charset="0"/>
              <a:ea typeface="Times New Roman" panose="02020603050405020304" pitchFamily="18" charset="0"/>
            </a:endParaRPr>
          </a:p>
          <a:p>
            <a:pPr marL="457200" lvl="1" indent="0">
              <a:buNone/>
            </a:pPr>
            <a:endParaRPr lang="en-GB" sz="3200" i="0" dirty="0">
              <a:effectLst/>
              <a:latin typeface="Century Gothic" panose="020B0502020202020204" pitchFamily="34" charset="0"/>
              <a:ea typeface="Calibri" panose="020F0502020204030204" pitchFamily="34" charset="0"/>
              <a:cs typeface="Times New Roman" panose="02020603050405020304" pitchFamily="18" charset="0"/>
            </a:endParaRPr>
          </a:p>
          <a:p>
            <a:endParaRPr lang="en-GB" dirty="0"/>
          </a:p>
        </p:txBody>
      </p:sp>
      <p:sp>
        <p:nvSpPr>
          <p:cNvPr id="2" name="Content Placeholder 2">
            <a:extLst>
              <a:ext uri="{FF2B5EF4-FFF2-40B4-BE49-F238E27FC236}">
                <a16:creationId xmlns:a16="http://schemas.microsoft.com/office/drawing/2014/main" id="{93A7AC82-B9F9-3668-E3E0-0C967DBA8368}"/>
              </a:ext>
            </a:extLst>
          </p:cNvPr>
          <p:cNvSpPr txBox="1">
            <a:spLocks/>
          </p:cNvSpPr>
          <p:nvPr/>
        </p:nvSpPr>
        <p:spPr>
          <a:xfrm>
            <a:off x="659990" y="332510"/>
            <a:ext cx="10872020" cy="1780310"/>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457200" lvl="1" indent="0">
              <a:buFont typeface="Franklin Gothic Book" panose="020B0503020102020204" pitchFamily="34" charset="0"/>
              <a:buNone/>
            </a:pPr>
            <a:r>
              <a:rPr lang="en-GB" sz="4800" b="1" i="0" dirty="0">
                <a:latin typeface="Century Gothic" panose="020B0502020202020204" pitchFamily="34" charset="0"/>
                <a:ea typeface="Times New Roman" panose="02020603050405020304" pitchFamily="18" charset="0"/>
              </a:rPr>
              <a:t>Sources of Opposition:</a:t>
            </a:r>
            <a:endParaRPr lang="en-GB" sz="3200" i="0" dirty="0">
              <a:latin typeface="Century Gothic" panose="020B050202020202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61876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C31D47-C30C-B820-2F5B-DFD25CE16404}"/>
              </a:ext>
            </a:extLst>
          </p:cNvPr>
          <p:cNvSpPr>
            <a:spLocks noGrp="1"/>
          </p:cNvSpPr>
          <p:nvPr>
            <p:ph idx="1"/>
          </p:nvPr>
        </p:nvSpPr>
        <p:spPr>
          <a:xfrm>
            <a:off x="1319980" y="1711038"/>
            <a:ext cx="10212030" cy="4578925"/>
          </a:xfrm>
        </p:spPr>
        <p:txBody>
          <a:bodyPr>
            <a:normAutofit/>
          </a:bodyPr>
          <a:lstStyle/>
          <a:p>
            <a:pPr marL="457200" lvl="1" indent="0">
              <a:buNone/>
            </a:pPr>
            <a:r>
              <a:rPr lang="en-GB" sz="2800" i="0" dirty="0">
                <a:latin typeface="Century Gothic" panose="020B0502020202020204" pitchFamily="34" charset="0"/>
                <a:ea typeface="Times New Roman" panose="02020603050405020304" pitchFamily="18" charset="0"/>
              </a:rPr>
              <a:t>Enemy Tactics:  </a:t>
            </a:r>
          </a:p>
          <a:p>
            <a:pPr lvl="2" indent="-457200"/>
            <a:r>
              <a:rPr lang="en-GB" sz="2800" i="0" dirty="0">
                <a:effectLst/>
                <a:latin typeface="Century Gothic" panose="020B0502020202020204" pitchFamily="34" charset="0"/>
                <a:ea typeface="Times New Roman" panose="02020603050405020304" pitchFamily="18" charset="0"/>
              </a:rPr>
              <a:t>Sowing Doubt and Deceit.</a:t>
            </a:r>
          </a:p>
          <a:p>
            <a:pPr marL="457200" lvl="1" indent="0">
              <a:buNone/>
            </a:pPr>
            <a:endParaRPr lang="en-GB" sz="2800" i="0" dirty="0">
              <a:latin typeface="Century Gothic" panose="020B0502020202020204" pitchFamily="34" charset="0"/>
              <a:ea typeface="Times New Roman" panose="02020603050405020304" pitchFamily="18" charset="0"/>
            </a:endParaRPr>
          </a:p>
          <a:p>
            <a:pPr marL="457200" lvl="1" indent="0">
              <a:buNone/>
            </a:pPr>
            <a:r>
              <a:rPr lang="en-GB" sz="2800" i="0" dirty="0">
                <a:latin typeface="Century Gothic" panose="020B0502020202020204" pitchFamily="34" charset="0"/>
                <a:ea typeface="Times New Roman" panose="02020603050405020304" pitchFamily="18" charset="0"/>
              </a:rPr>
              <a:t>Worldly Tactics:</a:t>
            </a:r>
          </a:p>
          <a:p>
            <a:pPr lvl="2" indent="-457200"/>
            <a:r>
              <a:rPr lang="en-GB" sz="2800" dirty="0">
                <a:solidFill>
                  <a:srgbClr val="000000"/>
                </a:solidFill>
                <a:effectLst/>
                <a:latin typeface="Century Gothic" panose="020B0502020202020204" pitchFamily="34" charset="0"/>
                <a:ea typeface="Times New Roman" panose="02020603050405020304" pitchFamily="18" charset="0"/>
              </a:rPr>
              <a:t>Sowing Disillusionment</a:t>
            </a:r>
          </a:p>
          <a:p>
            <a:pPr marL="457200" lvl="1" indent="0">
              <a:buNone/>
            </a:pPr>
            <a:endParaRPr lang="en-GB" sz="3000" dirty="0">
              <a:solidFill>
                <a:srgbClr val="000000"/>
              </a:solidFill>
              <a:latin typeface="Century Gothic" panose="020B0502020202020204" pitchFamily="34" charset="0"/>
              <a:ea typeface="Times New Roman" panose="02020603050405020304" pitchFamily="18" charset="0"/>
            </a:endParaRPr>
          </a:p>
          <a:p>
            <a:pPr marL="457200" lvl="1" indent="0">
              <a:buNone/>
            </a:pPr>
            <a:r>
              <a:rPr lang="en-GB" sz="3000" i="0" dirty="0">
                <a:solidFill>
                  <a:srgbClr val="000000"/>
                </a:solidFill>
                <a:effectLst/>
                <a:latin typeface="Century Gothic" panose="020B0502020202020204" pitchFamily="34" charset="0"/>
                <a:ea typeface="Times New Roman" panose="02020603050405020304" pitchFamily="18" charset="0"/>
              </a:rPr>
              <a:t>Flesh Tactics:</a:t>
            </a:r>
          </a:p>
          <a:p>
            <a:pPr lvl="2" indent="-457200"/>
            <a:r>
              <a:rPr lang="en-GB" sz="2800" dirty="0">
                <a:solidFill>
                  <a:srgbClr val="000000"/>
                </a:solidFill>
                <a:effectLst/>
                <a:latin typeface="Century Gothic" panose="020B0502020202020204" pitchFamily="34" charset="0"/>
                <a:ea typeface="Calibri" panose="020F0502020204030204" pitchFamily="34" charset="0"/>
              </a:rPr>
              <a:t>Sowing Discontentment</a:t>
            </a:r>
            <a:r>
              <a:rPr lang="en-GB" sz="2800" dirty="0">
                <a:effectLst/>
                <a:latin typeface="Century Gothic" panose="020B0502020202020204" pitchFamily="34" charset="0"/>
              </a:rPr>
              <a:t> </a:t>
            </a:r>
            <a:endParaRPr lang="en-GB" sz="2800" dirty="0">
              <a:effectLst/>
              <a:latin typeface="Century Gothic" panose="020B0502020202020204" pitchFamily="34" charset="0"/>
              <a:ea typeface="Times New Roman" panose="02020603050405020304" pitchFamily="18" charset="0"/>
            </a:endParaRPr>
          </a:p>
          <a:p>
            <a:pPr lvl="2" indent="-457200"/>
            <a:endParaRPr lang="en-GB" sz="2600" i="0" dirty="0">
              <a:latin typeface="Century Gothic" panose="020B0502020202020204" pitchFamily="34" charset="0"/>
              <a:ea typeface="Times New Roman" panose="02020603050405020304" pitchFamily="18" charset="0"/>
            </a:endParaRPr>
          </a:p>
          <a:p>
            <a:pPr marL="914400" lvl="2" indent="0">
              <a:buNone/>
            </a:pPr>
            <a:endParaRPr lang="en-GB" sz="2600" i="0" dirty="0">
              <a:effectLst/>
              <a:latin typeface="Century Gothic" panose="020B0502020202020204" pitchFamily="34" charset="0"/>
              <a:ea typeface="Times New Roman" panose="02020603050405020304" pitchFamily="18" charset="0"/>
            </a:endParaRPr>
          </a:p>
          <a:p>
            <a:pPr marL="457200" lvl="1" indent="0">
              <a:buNone/>
            </a:pPr>
            <a:endParaRPr lang="en-GB" sz="3200" i="0" dirty="0">
              <a:effectLst/>
              <a:latin typeface="Century Gothic" panose="020B0502020202020204" pitchFamily="34" charset="0"/>
              <a:ea typeface="Calibri" panose="020F0502020204030204" pitchFamily="34" charset="0"/>
              <a:cs typeface="Times New Roman" panose="02020603050405020304" pitchFamily="18" charset="0"/>
            </a:endParaRPr>
          </a:p>
          <a:p>
            <a:endParaRPr lang="en-GB" dirty="0"/>
          </a:p>
        </p:txBody>
      </p:sp>
      <p:sp>
        <p:nvSpPr>
          <p:cNvPr id="2" name="Content Placeholder 2">
            <a:extLst>
              <a:ext uri="{FF2B5EF4-FFF2-40B4-BE49-F238E27FC236}">
                <a16:creationId xmlns:a16="http://schemas.microsoft.com/office/drawing/2014/main" id="{93A7AC82-B9F9-3668-E3E0-0C967DBA8368}"/>
              </a:ext>
            </a:extLst>
          </p:cNvPr>
          <p:cNvSpPr txBox="1">
            <a:spLocks/>
          </p:cNvSpPr>
          <p:nvPr/>
        </p:nvSpPr>
        <p:spPr>
          <a:xfrm>
            <a:off x="659990" y="332510"/>
            <a:ext cx="10872020" cy="955963"/>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457200" lvl="1" indent="0">
              <a:buFont typeface="Franklin Gothic Book" panose="020B0503020102020204" pitchFamily="34" charset="0"/>
              <a:buNone/>
            </a:pPr>
            <a:r>
              <a:rPr lang="en-GB" sz="4800" b="1" i="0" dirty="0">
                <a:latin typeface="Century Gothic" panose="020B0502020202020204" pitchFamily="34" charset="0"/>
                <a:ea typeface="Times New Roman" panose="02020603050405020304" pitchFamily="18" charset="0"/>
              </a:rPr>
              <a:t>Opposition Tactics:</a:t>
            </a:r>
            <a:endParaRPr lang="en-GB" sz="3200" i="0" dirty="0">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6861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C31D47-C30C-B820-2F5B-DFD25CE16404}"/>
              </a:ext>
            </a:extLst>
          </p:cNvPr>
          <p:cNvSpPr>
            <a:spLocks noGrp="1"/>
          </p:cNvSpPr>
          <p:nvPr>
            <p:ph idx="1"/>
          </p:nvPr>
        </p:nvSpPr>
        <p:spPr>
          <a:xfrm>
            <a:off x="1319980" y="1711038"/>
            <a:ext cx="10212030" cy="4578925"/>
          </a:xfrm>
        </p:spPr>
        <p:txBody>
          <a:bodyPr>
            <a:normAutofit/>
          </a:bodyPr>
          <a:lstStyle/>
          <a:p>
            <a:r>
              <a:rPr lang="en-GB" sz="3200" dirty="0">
                <a:solidFill>
                  <a:srgbClr val="000000"/>
                </a:solidFill>
                <a:effectLst/>
                <a:latin typeface="Century Gothic" panose="020B0502020202020204" pitchFamily="34" charset="0"/>
                <a:ea typeface="Times New Roman" panose="02020603050405020304" pitchFamily="18" charset="0"/>
              </a:rPr>
              <a:t>Rooted in Truth (Know and use the Word)</a:t>
            </a:r>
            <a:r>
              <a:rPr lang="en-GB" sz="3200" dirty="0">
                <a:latin typeface="Century Gothic" panose="020B0502020202020204" pitchFamily="34" charset="0"/>
                <a:ea typeface="Times New Roman" panose="02020603050405020304" pitchFamily="18" charset="0"/>
              </a:rPr>
              <a:t> </a:t>
            </a:r>
          </a:p>
          <a:p>
            <a:r>
              <a:rPr lang="en-GB" sz="3200" dirty="0">
                <a:solidFill>
                  <a:srgbClr val="000000"/>
                </a:solidFill>
                <a:effectLst/>
                <a:latin typeface="Century Gothic" panose="020B0502020202020204" pitchFamily="34" charset="0"/>
                <a:ea typeface="Times New Roman" panose="02020603050405020304" pitchFamily="18" charset="0"/>
              </a:rPr>
              <a:t>Rooted in Love (Know and Live from the Love of the Father not for the love of the Father) </a:t>
            </a:r>
          </a:p>
          <a:p>
            <a:r>
              <a:rPr lang="en-GB" sz="3200" dirty="0">
                <a:solidFill>
                  <a:srgbClr val="000000"/>
                </a:solidFill>
                <a:effectLst/>
                <a:latin typeface="Century Gothic" panose="020B0502020202020204" pitchFamily="34" charset="0"/>
                <a:ea typeface="Times New Roman" panose="02020603050405020304" pitchFamily="18" charset="0"/>
              </a:rPr>
              <a:t>Rooted in Divine Purpose (Live from convictions not form opinions)</a:t>
            </a:r>
            <a:endParaRPr lang="en-GB" sz="3200" dirty="0">
              <a:effectLst/>
              <a:latin typeface="Century Gothic" panose="020B0502020202020204" pitchFamily="34" charset="0"/>
              <a:ea typeface="Times New Roman" panose="02020603050405020304" pitchFamily="18" charset="0"/>
            </a:endParaRPr>
          </a:p>
          <a:p>
            <a:pPr marL="457200" lvl="1" indent="0">
              <a:buNone/>
            </a:pPr>
            <a:endParaRPr lang="en-GB" sz="2800" i="0" dirty="0">
              <a:latin typeface="Century Gothic" panose="020B0502020202020204" pitchFamily="34" charset="0"/>
              <a:ea typeface="Times New Roman" panose="02020603050405020304" pitchFamily="18" charset="0"/>
            </a:endParaRPr>
          </a:p>
          <a:p>
            <a:pPr marL="914400" lvl="2" indent="0">
              <a:buNone/>
            </a:pPr>
            <a:endParaRPr lang="en-GB" sz="2600" i="0" dirty="0">
              <a:effectLst/>
              <a:latin typeface="Century Gothic" panose="020B0502020202020204" pitchFamily="34" charset="0"/>
              <a:ea typeface="Times New Roman" panose="02020603050405020304" pitchFamily="18" charset="0"/>
            </a:endParaRPr>
          </a:p>
          <a:p>
            <a:pPr marL="457200" lvl="1" indent="0">
              <a:buNone/>
            </a:pPr>
            <a:endParaRPr lang="en-GB" sz="3200" i="0" dirty="0">
              <a:effectLst/>
              <a:latin typeface="Century Gothic" panose="020B0502020202020204" pitchFamily="34" charset="0"/>
              <a:ea typeface="Calibri" panose="020F0502020204030204" pitchFamily="34" charset="0"/>
              <a:cs typeface="Times New Roman" panose="02020603050405020304" pitchFamily="18" charset="0"/>
            </a:endParaRPr>
          </a:p>
          <a:p>
            <a:endParaRPr lang="en-GB" dirty="0"/>
          </a:p>
        </p:txBody>
      </p:sp>
      <p:sp>
        <p:nvSpPr>
          <p:cNvPr id="2" name="Content Placeholder 2">
            <a:extLst>
              <a:ext uri="{FF2B5EF4-FFF2-40B4-BE49-F238E27FC236}">
                <a16:creationId xmlns:a16="http://schemas.microsoft.com/office/drawing/2014/main" id="{93A7AC82-B9F9-3668-E3E0-0C967DBA8368}"/>
              </a:ext>
            </a:extLst>
          </p:cNvPr>
          <p:cNvSpPr txBox="1">
            <a:spLocks/>
          </p:cNvSpPr>
          <p:nvPr/>
        </p:nvSpPr>
        <p:spPr>
          <a:xfrm>
            <a:off x="659990" y="332510"/>
            <a:ext cx="10872020" cy="955963"/>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457200" lvl="1" indent="0">
              <a:buFont typeface="Franklin Gothic Book" panose="020B0503020102020204" pitchFamily="34" charset="0"/>
              <a:buNone/>
            </a:pPr>
            <a:r>
              <a:rPr lang="en-GB" sz="4800" b="1" i="0" dirty="0">
                <a:latin typeface="Century Gothic" panose="020B0502020202020204" pitchFamily="34" charset="0"/>
                <a:ea typeface="Times New Roman" panose="02020603050405020304" pitchFamily="18" charset="0"/>
              </a:rPr>
              <a:t>Overcoming Opposition:</a:t>
            </a:r>
            <a:endParaRPr lang="en-GB" sz="3200" i="0" dirty="0">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373392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{4DFE6977-2FAA-184B-9912-69D2AA299C5E}tf10001072</Template>
  <TotalTime>124</TotalTime>
  <Words>958</Words>
  <Application>Microsoft Macintosh PowerPoint</Application>
  <PresentationFormat>Widescreen</PresentationFormat>
  <Paragraphs>52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Century Gothic</vt:lpstr>
      <vt:lpstr>Franklin Gothic Book</vt:lpstr>
      <vt:lpstr>Wingdings</vt:lpstr>
      <vt:lpstr>Crop</vt:lpstr>
      <vt:lpstr>PowerPoint Presentation</vt:lpstr>
      <vt:lpstr>Overcoming Opposition Mark 1-3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Putting it into Practice: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Price</dc:creator>
  <cp:lastModifiedBy>Dave Price</cp:lastModifiedBy>
  <cp:revision>5</cp:revision>
  <dcterms:created xsi:type="dcterms:W3CDTF">2023-09-14T09:50:28Z</dcterms:created>
  <dcterms:modified xsi:type="dcterms:W3CDTF">2023-09-24T07:05:31Z</dcterms:modified>
</cp:coreProperties>
</file>